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4" r:id="rId12"/>
    <p:sldId id="265" r:id="rId13"/>
    <p:sldId id="266" r:id="rId14"/>
    <p:sldId id="269" r:id="rId15"/>
  </p:sldIdLst>
  <p:sldSz cx="12192000" cy="6858000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rhPOYR6olY7YNskCAp4ykXaEo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a3a64348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a3a64348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a3a64348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a3a64348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a3a64348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a3a64348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4" name="Google Shape;94;p24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2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">
  <p:cSld name="3 Colun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2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2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 de Imagem">
  <p:cSld name="3 Colunas de Imagem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7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7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7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2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2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2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2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2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2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pt-BR" sz="5400"/>
              <a:t>PROJETO FINAL  SIMULAÇÃO PLANETÁRIA</a:t>
            </a:r>
            <a:endParaRPr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b="1"/>
              <a:t>ALUNO: FILIPE BRITO PEREZ</a:t>
            </a:r>
            <a:endParaRPr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 t="23182" b="28158"/>
          <a:stretch/>
        </p:blipFill>
        <p:spPr>
          <a:xfrm>
            <a:off x="9274003" y="448328"/>
            <a:ext cx="2143125" cy="1042814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0" name="Google Shape;15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872" y="383948"/>
            <a:ext cx="847725" cy="11715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1" name="Google Shape;151;p1"/>
          <p:cNvSpPr txBox="1"/>
          <p:nvPr/>
        </p:nvSpPr>
        <p:spPr>
          <a:xfrm>
            <a:off x="1814732" y="508070"/>
            <a:ext cx="724486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UNIVERSIDADE FEDERAL DE ALAGOAS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LABORATÓRIO DE COMPUTAÇÃO CIENTÍFICA E VISUALIZAÇÃO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CENTRO DE TECNOLOGIA</a:t>
            </a:r>
            <a:endParaRPr/>
          </a:p>
        </p:txBody>
      </p:sp>
      <p:sp>
        <p:nvSpPr>
          <p:cNvPr id="152" name="Google Shape;152;p1"/>
          <p:cNvSpPr txBox="1"/>
          <p:nvPr/>
        </p:nvSpPr>
        <p:spPr>
          <a:xfrm>
            <a:off x="3746018" y="6057542"/>
            <a:ext cx="364353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Maceió, Alagoas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 de maio de 2019</a:t>
            </a:r>
            <a:endParaRPr sz="16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a3a64348c_0_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Método de visualização</a:t>
            </a:r>
            <a:endParaRPr dirty="0"/>
          </a:p>
        </p:txBody>
      </p:sp>
      <p:sp>
        <p:nvSpPr>
          <p:cNvPr id="246" name="Google Shape;246;g5a3a64348c_0_2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lnSpc>
                <a:spcPct val="200000"/>
              </a:lnSpc>
            </a:pPr>
            <a:r>
              <a:rPr lang="pt-BR" dirty="0"/>
              <a:t>Com os dados obtidos de acordo com o número de impressões, gráficos e as trajetórias dos planetas foram plotadas;</a:t>
            </a:r>
          </a:p>
          <a:p>
            <a:pPr marL="342900" indent="-342900" algn="just">
              <a:lnSpc>
                <a:spcPct val="200000"/>
              </a:lnSpc>
            </a:pPr>
            <a:r>
              <a:rPr lang="pt-BR" dirty="0"/>
              <a:t>Para plotar os gráficos 2D e 3D, foi utilizado o módulo </a:t>
            </a:r>
            <a:r>
              <a:rPr lang="pt-BR" dirty="0" err="1"/>
              <a:t>matplotlib</a:t>
            </a:r>
            <a:r>
              <a:rPr lang="pt-BR" dirty="0"/>
              <a:t>;</a:t>
            </a:r>
          </a:p>
          <a:p>
            <a:pPr marL="342900" indent="-342900" algn="just">
              <a:lnSpc>
                <a:spcPct val="200000"/>
              </a:lnSpc>
            </a:pPr>
            <a:r>
              <a:rPr lang="pt-BR" dirty="0"/>
              <a:t>Para plotar as trajetórias dos planetas e seus respectivos vetores, utilizou-se o módulo </a:t>
            </a:r>
            <a:r>
              <a:rPr lang="pt-BR" dirty="0" err="1"/>
              <a:t>vpython</a:t>
            </a:r>
            <a:r>
              <a:rPr lang="pt-BR" dirty="0"/>
              <a:t> </a:t>
            </a:r>
            <a:endParaRPr dirty="0"/>
          </a:p>
        </p:txBody>
      </p:sp>
      <p:pic>
        <p:nvPicPr>
          <p:cNvPr id="247" name="Google Shape;247;g5a3a64348c_0_21"/>
          <p:cNvPicPr preferRelativeResize="0"/>
          <p:nvPr/>
        </p:nvPicPr>
        <p:blipFill rotWithShape="1">
          <a:blip r:embed="rId3">
            <a:alphaModFix amt="7000"/>
          </a:blip>
          <a:srcRect t="23181" b="28159"/>
          <a:stretch/>
        </p:blipFill>
        <p:spPr>
          <a:xfrm>
            <a:off x="-729750" y="107850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Módulo de visualização</a:t>
            </a:r>
            <a:endParaRPr/>
          </a:p>
        </p:txBody>
      </p:sp>
      <p:pic>
        <p:nvPicPr>
          <p:cNvPr id="216" name="Google Shape;216;p9"/>
          <p:cNvPicPr preferRelativeResize="0"/>
          <p:nvPr/>
        </p:nvPicPr>
        <p:blipFill rotWithShape="1">
          <a:blip r:embed="rId3">
            <a:alphaModFix/>
          </a:blip>
          <a:srcRect l="11691" t="20718" r="41107" b="8437"/>
          <a:stretch/>
        </p:blipFill>
        <p:spPr>
          <a:xfrm>
            <a:off x="3675903" y="1954444"/>
            <a:ext cx="4840193" cy="392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9"/>
          <p:cNvPicPr preferRelativeResize="0"/>
          <p:nvPr/>
        </p:nvPicPr>
        <p:blipFill rotWithShape="1">
          <a:blip r:embed="rId4">
            <a:alphaModFix amt="7000"/>
          </a:blip>
          <a:srcRect t="23181" b="28159"/>
          <a:stretch/>
        </p:blipFill>
        <p:spPr>
          <a:xfrm>
            <a:off x="-861049" y="107850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C15E472-D2E1-4919-B525-D77B354E1D6B}"/>
              </a:ext>
            </a:extLst>
          </p:cNvPr>
          <p:cNvSpPr txBox="1"/>
          <p:nvPr/>
        </p:nvSpPr>
        <p:spPr>
          <a:xfrm>
            <a:off x="4028048" y="5879501"/>
            <a:ext cx="4135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 6: Gráfico 2D da posição em relação ao tempo</a:t>
            </a:r>
            <a:endParaRPr lang="pt-BR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Módulo de visualização</a:t>
            </a:r>
            <a:endParaRPr/>
          </a:p>
        </p:txBody>
      </p:sp>
      <p:pic>
        <p:nvPicPr>
          <p:cNvPr id="224" name="Google Shape;224;p10"/>
          <p:cNvPicPr preferRelativeResize="0"/>
          <p:nvPr/>
        </p:nvPicPr>
        <p:blipFill rotWithShape="1">
          <a:blip r:embed="rId3">
            <a:alphaModFix/>
          </a:blip>
          <a:srcRect l="26339" t="15676" r="26670" b="13279"/>
          <a:stretch/>
        </p:blipFill>
        <p:spPr>
          <a:xfrm>
            <a:off x="3683390" y="1505243"/>
            <a:ext cx="4825219" cy="43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 rotWithShape="1">
          <a:blip r:embed="rId4">
            <a:alphaModFix amt="7000"/>
          </a:blip>
          <a:srcRect t="23181" b="28159"/>
          <a:stretch/>
        </p:blipFill>
        <p:spPr>
          <a:xfrm>
            <a:off x="-729752" y="107850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C4B3CC-A24F-4EFA-9B93-4BBC107C0D11}"/>
              </a:ext>
            </a:extLst>
          </p:cNvPr>
          <p:cNvSpPr txBox="1"/>
          <p:nvPr/>
        </p:nvSpPr>
        <p:spPr>
          <a:xfrm>
            <a:off x="3744684" y="5834008"/>
            <a:ext cx="4702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 7: Gráfico 3D da posição em relação ao tempo</a:t>
            </a:r>
            <a:endParaRPr lang="pt-BR" dirty="0"/>
          </a:p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Módulo de visualização</a:t>
            </a:r>
            <a:endParaRPr/>
          </a:p>
        </p:txBody>
      </p:sp>
      <p:pic>
        <p:nvPicPr>
          <p:cNvPr id="232" name="Google Shape;232;p11"/>
          <p:cNvPicPr preferRelativeResize="0"/>
          <p:nvPr/>
        </p:nvPicPr>
        <p:blipFill rotWithShape="1">
          <a:blip r:embed="rId3">
            <a:alphaModFix/>
          </a:blip>
          <a:srcRect l="5298" t="20499" r="65039" b="34967"/>
          <a:stretch/>
        </p:blipFill>
        <p:spPr>
          <a:xfrm>
            <a:off x="3921661" y="1853248"/>
            <a:ext cx="4348677" cy="367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4">
            <a:alphaModFix amt="7000"/>
          </a:blip>
          <a:srcRect t="23181" b="28159"/>
          <a:stretch/>
        </p:blipFill>
        <p:spPr>
          <a:xfrm>
            <a:off x="-991189" y="107850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14C2838-2C45-4077-AA05-E251168D2489}"/>
              </a:ext>
            </a:extLst>
          </p:cNvPr>
          <p:cNvSpPr txBox="1"/>
          <p:nvPr/>
        </p:nvSpPr>
        <p:spPr>
          <a:xfrm>
            <a:off x="3921661" y="5703762"/>
            <a:ext cx="4348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 8: Trajetória dos planetas e seus vetores</a:t>
            </a:r>
            <a:endParaRPr lang="pt-BR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a3a64348c_0_27"/>
          <p:cNvSpPr txBox="1">
            <a:spLocks noGrp="1"/>
          </p:cNvSpPr>
          <p:nvPr>
            <p:ph type="body" idx="1"/>
          </p:nvPr>
        </p:nvSpPr>
        <p:spPr>
          <a:xfrm>
            <a:off x="1622700" y="2263933"/>
            <a:ext cx="894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1500" dirty="0"/>
              <a:t>OBRIGADO!</a:t>
            </a:r>
          </a:p>
        </p:txBody>
      </p:sp>
      <p:pic>
        <p:nvPicPr>
          <p:cNvPr id="254" name="Google Shape;254;g5a3a64348c_0_27"/>
          <p:cNvPicPr preferRelativeResize="0"/>
          <p:nvPr/>
        </p:nvPicPr>
        <p:blipFill rotWithShape="1">
          <a:blip r:embed="rId3">
            <a:alphaModFix amt="7000"/>
          </a:blip>
          <a:srcRect t="23181" b="28159"/>
          <a:stretch/>
        </p:blipFill>
        <p:spPr>
          <a:xfrm>
            <a:off x="-965063" y="107850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Introdução</a:t>
            </a:r>
            <a:br>
              <a:rPr lang="pt-BR"/>
            </a:br>
            <a:endParaRPr/>
          </a:p>
        </p:txBody>
      </p:sp>
      <p:sp>
        <p:nvSpPr>
          <p:cNvPr id="158" name="Google Shape;158;p2"/>
          <p:cNvSpPr txBox="1">
            <a:spLocks noGrp="1"/>
          </p:cNvSpPr>
          <p:nvPr>
            <p:ph type="body" idx="1"/>
          </p:nvPr>
        </p:nvSpPr>
        <p:spPr>
          <a:xfrm>
            <a:off x="677334" y="1654152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565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60"/>
              <a:buNone/>
            </a:pPr>
            <a:endParaRPr sz="1700" dirty="0"/>
          </a:p>
          <a:p>
            <a:pPr marL="342900" lvl="0" indent="-342900" algn="just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pt-BR" sz="1700" dirty="0"/>
              <a:t>Interface: Módulo para criação de uma interface para entrada de dados, seleção de arquivo e conversão de arquivo .</a:t>
            </a:r>
            <a:r>
              <a:rPr lang="pt-BR" sz="1700" dirty="0" err="1"/>
              <a:t>txt</a:t>
            </a:r>
            <a:r>
              <a:rPr lang="pt-BR" sz="1700" dirty="0"/>
              <a:t>  para .</a:t>
            </a:r>
            <a:r>
              <a:rPr lang="pt-BR" sz="1700" dirty="0" err="1"/>
              <a:t>xlsx</a:t>
            </a:r>
            <a:r>
              <a:rPr lang="pt-BR" sz="1700" dirty="0"/>
              <a:t>;</a:t>
            </a:r>
            <a:endParaRPr dirty="0"/>
          </a:p>
          <a:p>
            <a:pPr marL="342900" lvl="0" indent="-342900" algn="just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pt-BR" sz="1700" dirty="0"/>
              <a:t>Entrada: Módulo para criação da classe Planetas e receptor dos dados do arquivo .</a:t>
            </a:r>
            <a:r>
              <a:rPr lang="pt-BR" sz="1700" dirty="0" err="1"/>
              <a:t>xlsx</a:t>
            </a:r>
            <a:r>
              <a:rPr lang="pt-BR" sz="1700" dirty="0"/>
              <a:t>;</a:t>
            </a:r>
            <a:endParaRPr dirty="0"/>
          </a:p>
          <a:p>
            <a:pPr marL="342900" lvl="0" indent="-342900" algn="just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pt-BR" sz="1700" dirty="0"/>
              <a:t>Análise: Módulo para calcular as posições, velocidades e acelerações dos planetas usando o método de Euler ou o método de </a:t>
            </a:r>
            <a:r>
              <a:rPr lang="pt-BR" sz="1700" dirty="0" err="1"/>
              <a:t>Verlet</a:t>
            </a:r>
            <a:r>
              <a:rPr lang="pt-BR" sz="1700" dirty="0"/>
              <a:t>;</a:t>
            </a:r>
            <a:endParaRPr dirty="0"/>
          </a:p>
          <a:p>
            <a:pPr marL="342900" lvl="0" indent="-342900" algn="just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pt-BR" sz="1700" dirty="0"/>
              <a:t>Visualização: Módulo para a plotagem de gráficos 2D e 3D, e também para a trajetória do planeta.</a:t>
            </a:r>
            <a:endParaRPr dirty="0"/>
          </a:p>
          <a:p>
            <a:pPr marL="342900" lvl="0" indent="-25654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</a:pPr>
            <a:endParaRPr sz="1700" dirty="0"/>
          </a:p>
        </p:txBody>
      </p:sp>
      <p:sp>
        <p:nvSpPr>
          <p:cNvPr id="159" name="Google Shape;159;p2"/>
          <p:cNvSpPr txBox="1"/>
          <p:nvPr/>
        </p:nvSpPr>
        <p:spPr>
          <a:xfrm>
            <a:off x="646111" y="1130932"/>
            <a:ext cx="37279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Módulos</a:t>
            </a:r>
            <a:endParaRPr/>
          </a:p>
        </p:txBody>
      </p:sp>
      <p:pic>
        <p:nvPicPr>
          <p:cNvPr id="160" name="Google Shape;160;p2"/>
          <p:cNvPicPr preferRelativeResize="0"/>
          <p:nvPr/>
        </p:nvPicPr>
        <p:blipFill rotWithShape="1">
          <a:blip r:embed="rId3">
            <a:alphaModFix amt="7000"/>
          </a:blip>
          <a:srcRect t="23181" b="28159"/>
          <a:stretch/>
        </p:blipFill>
        <p:spPr>
          <a:xfrm>
            <a:off x="-729750" y="93782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Módulo de interface</a:t>
            </a:r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body" idx="1"/>
          </p:nvPr>
        </p:nvSpPr>
        <p:spPr>
          <a:xfrm>
            <a:off x="1056846" y="193039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80"/>
              <a:buChar char="►"/>
            </a:pPr>
            <a:r>
              <a:rPr lang="pt-BR" sz="1850" dirty="0"/>
              <a:t>Foi utilizado o módulo </a:t>
            </a:r>
            <a:r>
              <a:rPr lang="pt-BR" sz="1850" dirty="0" err="1"/>
              <a:t>Tkinter</a:t>
            </a:r>
            <a:r>
              <a:rPr lang="pt-BR" sz="1850" dirty="0"/>
              <a:t> para a criação da interface;</a:t>
            </a:r>
            <a:endParaRPr dirty="0"/>
          </a:p>
          <a:p>
            <a:pPr marL="342900" lvl="0" indent="-34290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80"/>
              <a:buChar char="►"/>
            </a:pPr>
            <a:r>
              <a:rPr lang="pt-BR" sz="1850" dirty="0"/>
              <a:t>A janela principal da interface possui duas opções: ‘Novo arquivo’ e ‘Selecionar arquivo’;</a:t>
            </a:r>
            <a:endParaRPr dirty="0"/>
          </a:p>
          <a:p>
            <a:pPr marL="342900" lvl="0" indent="-34290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80"/>
              <a:buChar char="►"/>
            </a:pPr>
            <a:r>
              <a:rPr lang="pt-BR" sz="1850" dirty="0"/>
              <a:t>Para a opção ‘Novo arquivo’, o usuário entrará com os dados iniciais, e por fim, um arquivo .</a:t>
            </a:r>
            <a:r>
              <a:rPr lang="pt-BR" sz="1850" dirty="0" err="1"/>
              <a:t>xlsx</a:t>
            </a:r>
            <a:r>
              <a:rPr lang="pt-BR" sz="1850" dirty="0"/>
              <a:t> irá ser gerado com estes dados. Para a criação do arquivo, foi utilizado o módulo pandas;</a:t>
            </a:r>
            <a:endParaRPr dirty="0"/>
          </a:p>
          <a:p>
            <a:pPr marL="342900" lvl="0" indent="-34290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80"/>
              <a:buChar char="►"/>
            </a:pPr>
            <a:r>
              <a:rPr lang="pt-BR" sz="1850" dirty="0"/>
              <a:t>Para a continuidade da execução do programa, o usuário deverá selecionar um arquivo. Caso o arquivo seja em formato .</a:t>
            </a:r>
            <a:r>
              <a:rPr lang="pt-BR" sz="1850" dirty="0" err="1"/>
              <a:t>txt</a:t>
            </a:r>
            <a:r>
              <a:rPr lang="pt-BR" sz="1850" dirty="0"/>
              <a:t>, o mesmo será convertido em um arquivo .</a:t>
            </a:r>
            <a:r>
              <a:rPr lang="pt-BR" sz="1850" dirty="0" err="1"/>
              <a:t>xlsx</a:t>
            </a:r>
            <a:r>
              <a:rPr lang="pt-BR" sz="1850" dirty="0"/>
              <a:t>.</a:t>
            </a:r>
            <a:endParaRPr dirty="0"/>
          </a:p>
        </p:txBody>
      </p:sp>
      <p:pic>
        <p:nvPicPr>
          <p:cNvPr id="167" name="Google Shape;167;p3"/>
          <p:cNvPicPr preferRelativeResize="0"/>
          <p:nvPr/>
        </p:nvPicPr>
        <p:blipFill rotWithShape="1">
          <a:blip r:embed="rId3">
            <a:alphaModFix amt="7000"/>
          </a:blip>
          <a:srcRect t="23181" b="28159"/>
          <a:stretch/>
        </p:blipFill>
        <p:spPr>
          <a:xfrm>
            <a:off x="-518736" y="107850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Módulo de interface</a:t>
            </a:r>
            <a:endParaRPr/>
          </a:p>
        </p:txBody>
      </p:sp>
      <p:pic>
        <p:nvPicPr>
          <p:cNvPr id="173" name="Google Shape;173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001" t="17111" r="81043" b="69454"/>
          <a:stretch/>
        </p:blipFill>
        <p:spPr>
          <a:xfrm>
            <a:off x="1591992" y="2568739"/>
            <a:ext cx="2597835" cy="219104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"/>
          <p:cNvSpPr txBox="1"/>
          <p:nvPr/>
        </p:nvSpPr>
        <p:spPr>
          <a:xfrm>
            <a:off x="1137138" y="4908257"/>
            <a:ext cx="44031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 1: Janela principal da interface.</a:t>
            </a:r>
            <a:endParaRPr/>
          </a:p>
        </p:txBody>
      </p:sp>
      <p:sp>
        <p:nvSpPr>
          <p:cNvPr id="176" name="Google Shape;176;p4"/>
          <p:cNvSpPr txBox="1"/>
          <p:nvPr/>
        </p:nvSpPr>
        <p:spPr>
          <a:xfrm>
            <a:off x="6096000" y="5246811"/>
            <a:ext cx="470798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 2: Janela para a entrada de parâmetros gerais</a:t>
            </a:r>
            <a:endParaRPr/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4">
            <a:alphaModFix amt="7000"/>
          </a:blip>
          <a:srcRect t="23181" b="28159"/>
          <a:stretch/>
        </p:blipFill>
        <p:spPr>
          <a:xfrm>
            <a:off x="-729750" y="107850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E43352D-1F98-4E8B-BE77-A705D61F23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24" t="24885" r="34660" b="45402"/>
          <a:stretch/>
        </p:blipFill>
        <p:spPr>
          <a:xfrm>
            <a:off x="6350306" y="2250989"/>
            <a:ext cx="4249702" cy="2826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Módulo de interface</a:t>
            </a:r>
            <a:endParaRPr/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 l="35654" t="48408" r="29730" b="33120"/>
          <a:stretch/>
        </p:blipFill>
        <p:spPr>
          <a:xfrm>
            <a:off x="3072594" y="2521978"/>
            <a:ext cx="6046812" cy="181404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/>
          <p:nvPr/>
        </p:nvSpPr>
        <p:spPr>
          <a:xfrm>
            <a:off x="3072594" y="4535692"/>
            <a:ext cx="60468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 3: Janela para a entrada dos dados iniciais dos planetas</a:t>
            </a:r>
            <a:endParaRPr/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4">
            <a:alphaModFix amt="7000"/>
          </a:blip>
          <a:srcRect t="23181" b="28159"/>
          <a:stretch/>
        </p:blipFill>
        <p:spPr>
          <a:xfrm>
            <a:off x="-866589" y="107850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Módulo de interface</a:t>
            </a:r>
            <a:endParaRPr/>
          </a:p>
        </p:txBody>
      </p:sp>
      <p:pic>
        <p:nvPicPr>
          <p:cNvPr id="191" name="Google Shape;19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5539" t="48204" r="52114" b="38865"/>
          <a:stretch/>
        </p:blipFill>
        <p:spPr>
          <a:xfrm>
            <a:off x="6473730" y="2245361"/>
            <a:ext cx="4020375" cy="236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/>
          <p:cNvPicPr preferRelativeResize="0"/>
          <p:nvPr/>
        </p:nvPicPr>
        <p:blipFill rotWithShape="1">
          <a:blip r:embed="rId4">
            <a:alphaModFix/>
          </a:blip>
          <a:srcRect l="35539" t="48204" r="54077" b="38455"/>
          <a:stretch/>
        </p:blipFill>
        <p:spPr>
          <a:xfrm>
            <a:off x="1697895" y="2245361"/>
            <a:ext cx="3277773" cy="2367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/>
        </p:nvSpPr>
        <p:spPr>
          <a:xfrm>
            <a:off x="1296976" y="4712363"/>
            <a:ext cx="405149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 4: Janela para a entrada do modelo de colisão </a:t>
            </a:r>
            <a:endParaRPr dirty="0"/>
          </a:p>
        </p:txBody>
      </p:sp>
      <p:sp>
        <p:nvSpPr>
          <p:cNvPr id="194" name="Google Shape;194;p6"/>
          <p:cNvSpPr txBox="1"/>
          <p:nvPr/>
        </p:nvSpPr>
        <p:spPr>
          <a:xfrm>
            <a:off x="6473730" y="4712363"/>
            <a:ext cx="42739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 5: Janela para a entrada de cada elemento da matriz de colisão</a:t>
            </a:r>
            <a:endParaRPr/>
          </a:p>
        </p:txBody>
      </p:sp>
      <p:pic>
        <p:nvPicPr>
          <p:cNvPr id="195" name="Google Shape;195;p6"/>
          <p:cNvPicPr preferRelativeResize="0"/>
          <p:nvPr/>
        </p:nvPicPr>
        <p:blipFill rotWithShape="1">
          <a:blip r:embed="rId5">
            <a:alphaModFix amt="7000"/>
          </a:blip>
          <a:srcRect t="23181" b="28159"/>
          <a:stretch/>
        </p:blipFill>
        <p:spPr>
          <a:xfrm>
            <a:off x="-828224" y="107850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Módulo de entrada</a:t>
            </a:r>
            <a:endParaRPr/>
          </a:p>
        </p:txBody>
      </p:sp>
      <p:sp>
        <p:nvSpPr>
          <p:cNvPr id="201" name="Google Shape;201;p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pt-BR" dirty="0"/>
              <a:t>Utilizou-se o módulo pandas para a leitura do arquivo .</a:t>
            </a:r>
            <a:r>
              <a:rPr lang="pt-BR" dirty="0" err="1"/>
              <a:t>xlsx</a:t>
            </a:r>
            <a:r>
              <a:rPr lang="pt-BR" dirty="0"/>
              <a:t>;</a:t>
            </a:r>
            <a:endParaRPr dirty="0"/>
          </a:p>
          <a:p>
            <a:pPr marL="342900" lvl="0" indent="-342900" algn="just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pt-BR" dirty="0"/>
              <a:t>Logo após, os parâmetros para variáveis foram atribuídos  para a classe Entrada;</a:t>
            </a:r>
            <a:endParaRPr dirty="0"/>
          </a:p>
          <a:p>
            <a:pPr marL="342900" lvl="0" indent="-342900" algn="just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pt-BR" dirty="0"/>
              <a:t>Para os valores iniciais dos planetas, foram criadas instâncias da classe Planeta, atribuindo, dessa forma, seus respectivos valores.</a:t>
            </a:r>
            <a:endParaRPr dirty="0"/>
          </a:p>
        </p:txBody>
      </p:sp>
      <p:pic>
        <p:nvPicPr>
          <p:cNvPr id="202" name="Google Shape;202;p7"/>
          <p:cNvPicPr preferRelativeResize="0"/>
          <p:nvPr/>
        </p:nvPicPr>
        <p:blipFill rotWithShape="1">
          <a:blip r:embed="rId3">
            <a:alphaModFix amt="7000"/>
          </a:blip>
          <a:srcRect t="23181" b="28159"/>
          <a:stretch/>
        </p:blipFill>
        <p:spPr>
          <a:xfrm>
            <a:off x="-908792" y="107859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 dirty="0"/>
              <a:t>Método de análise</a:t>
            </a:r>
            <a:endParaRPr dirty="0"/>
          </a:p>
        </p:txBody>
      </p:sp>
      <p:sp>
        <p:nvSpPr>
          <p:cNvPr id="208" name="Google Shape;208;p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9588134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pt-BR" dirty="0"/>
              <a:t>Recorrendo aos dados iniciais dos planetas e aos parâmetros de tempo, foram criadas matrizes de posição e velocidade para cada coordenada, com dimensões em relação à quantidade de cálculos que serão efetuados e ao número de planetas;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pt-BR" dirty="0"/>
              <a:t>Iterando sobre as dimensões das matrizes, calculou-se as novas posições, velocidades e acelerações, conferindo se houve colisão com outro planeta. Para isto, utilizou-se o método de Euler ou de </a:t>
            </a:r>
            <a:r>
              <a:rPr lang="pt-BR" dirty="0" err="1"/>
              <a:t>Verlet</a:t>
            </a:r>
            <a:r>
              <a:rPr lang="pt-BR" dirty="0"/>
              <a:t>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pt-BR" dirty="0"/>
              <a:t>Por fim, os dados calculados são exportados para o arquivo inicial utilizado.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3">
            <a:alphaModFix amt="7000"/>
          </a:blip>
          <a:srcRect t="23181" b="28159"/>
          <a:stretch/>
        </p:blipFill>
        <p:spPr>
          <a:xfrm>
            <a:off x="-928371" y="107850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a3a64348c_0_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Método de análise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9" name="Google Shape;239;g5a3a64348c_0_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88798" y="2052918"/>
                <a:ext cx="8946600" cy="41955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lvl="0" indent="-342900" algn="l" rtl="0">
                  <a:spcBef>
                    <a:spcPts val="1000"/>
                  </a:spcBef>
                  <a:spcAft>
                    <a:spcPts val="0"/>
                  </a:spcAft>
                  <a:buFont typeface="Wingdings" panose="05000000000000000000" pitchFamily="2" charset="2"/>
                  <a:buChar char="Ø"/>
                </a:pPr>
                <a:r>
                  <a:rPr lang="pt-BR" u="sng" dirty="0"/>
                  <a:t>Euler:</a:t>
                </a: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pt-BR" u="sng" dirty="0"/>
              </a:p>
              <a:p>
                <a:pPr marL="0" lv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pt-BR" dirty="0"/>
                        <m:t>𝛥</m:t>
                      </m:r>
                      <m:r>
                        <m:rPr>
                          <m:nor/>
                        </m:rPr>
                        <a:rPr lang="pt-BR" dirty="0"/>
                        <m:t>𝑡</m:t>
                      </m:r>
                      <m:sSubSup>
                        <m:sSubSup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pt-BR" dirty="0"/>
                        <m:t>𝛥</m:t>
                      </m:r>
                      <m:r>
                        <m:rPr>
                          <m:nor/>
                        </m:rPr>
                        <a:rPr lang="pt-BR" dirty="0"/>
                        <m:t>𝑡</m:t>
                      </m:r>
                      <m:sSubSup>
                        <m:sSubSup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  <a:p>
                <a:pPr marL="342900" lvl="0" indent="-342900">
                  <a:buFont typeface="Wingdings" panose="05000000000000000000" pitchFamily="2" charset="2"/>
                  <a:buChar char="Ø"/>
                </a:pPr>
                <a:endParaRPr lang="pt-BR" u="sng" dirty="0"/>
              </a:p>
              <a:p>
                <a:pPr marL="342900" lvl="0" indent="-342900">
                  <a:buFont typeface="Wingdings" panose="05000000000000000000" pitchFamily="2" charset="2"/>
                  <a:buChar char="Ø"/>
                </a:pPr>
                <a:r>
                  <a:rPr lang="pt-BR" u="sng" dirty="0" err="1"/>
                  <a:t>Verlet</a:t>
                </a:r>
                <a:r>
                  <a:rPr lang="pt-BR" u="sng" dirty="0"/>
                  <a:t>:</a:t>
                </a:r>
              </a:p>
              <a:p>
                <a:pPr marL="0" lvl="0" indent="0" algn="ctr">
                  <a:buNone/>
                </a:pPr>
                <a:endParaRPr lang="pt-BR" i="1" dirty="0">
                  <a:latin typeface="Cambria Math" panose="02040503050406030204" pitchFamily="18" charset="0"/>
                </a:endParaRPr>
              </a:p>
              <a:p>
                <a:pPr marL="0" lv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pt-BR" dirty="0"/>
                        <m:t>𝛥</m:t>
                      </m:r>
                      <m:r>
                        <m:rPr>
                          <m:nor/>
                        </m:rPr>
                        <a:rPr lang="pt-BR" dirty="0"/>
                        <m:t>𝑡</m:t>
                      </m:r>
                      <m:sSubSup>
                        <m:sSubSup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pt-BR" dirty="0"/>
                        <m:t>𝛥</m:t>
                      </m:r>
                      <m:r>
                        <m:rPr>
                          <m:nor/>
                        </m:rPr>
                        <a:rPr lang="pt-BR" dirty="0"/>
                        <m:t>𝑡</m:t>
                      </m:r>
                      <m:sSubSup>
                        <m:sSubSup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  <a:p>
                <a:pPr marL="342900" lvl="0" indent="-342900">
                  <a:buFont typeface="Wingdings" panose="05000000000000000000" pitchFamily="2" charset="2"/>
                  <a:buChar char="Ø"/>
                </a:pPr>
                <a:endParaRPr lang="pt-BR" dirty="0"/>
              </a:p>
              <a:p>
                <a:pPr marL="0" lvl="0" indent="0">
                  <a:buNone/>
                </a:pPr>
                <a:r>
                  <a:rPr lang="pt-BR" dirty="0"/>
                  <a:t> </a:t>
                </a:r>
                <a:endParaRPr u="sng" dirty="0"/>
              </a:p>
            </p:txBody>
          </p:sp>
        </mc:Choice>
        <mc:Fallback>
          <p:sp>
            <p:nvSpPr>
              <p:cNvPr id="239" name="Google Shape;239;g5a3a64348c_0_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88798" y="2052918"/>
                <a:ext cx="8946600" cy="4195500"/>
              </a:xfrm>
              <a:prstGeom prst="rect">
                <a:avLst/>
              </a:prstGeom>
              <a:blipFill>
                <a:blip r:embed="rId3"/>
                <a:stretch>
                  <a:fillRect l="-1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0" name="Google Shape;240;g5a3a64348c_0_15"/>
          <p:cNvPicPr preferRelativeResize="0"/>
          <p:nvPr/>
        </p:nvPicPr>
        <p:blipFill rotWithShape="1">
          <a:blip r:embed="rId4">
            <a:alphaModFix amt="7000"/>
          </a:blip>
          <a:srcRect t="23181" b="28159"/>
          <a:stretch/>
        </p:blipFill>
        <p:spPr>
          <a:xfrm>
            <a:off x="-1052398" y="107850"/>
            <a:ext cx="13651500" cy="664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Íon">
  <a:themeElements>
    <a:clrScheme name="Í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563</Words>
  <Application>Microsoft Office PowerPoint</Application>
  <PresentationFormat>Widescreen</PresentationFormat>
  <Paragraphs>58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Cambria Math</vt:lpstr>
      <vt:lpstr>Noto Sans Symbols</vt:lpstr>
      <vt:lpstr>Wingdings</vt:lpstr>
      <vt:lpstr>Century Gothic</vt:lpstr>
      <vt:lpstr>Arial</vt:lpstr>
      <vt:lpstr>Íon</vt:lpstr>
      <vt:lpstr>PROJETO FINAL  SIMULAÇÃO PLANETÁRIA</vt:lpstr>
      <vt:lpstr>Introdução </vt:lpstr>
      <vt:lpstr>Módulo de interface</vt:lpstr>
      <vt:lpstr>Módulo de interface</vt:lpstr>
      <vt:lpstr>Módulo de interface</vt:lpstr>
      <vt:lpstr>Módulo de interface</vt:lpstr>
      <vt:lpstr>Módulo de entrada</vt:lpstr>
      <vt:lpstr>Método de análise</vt:lpstr>
      <vt:lpstr>Método de análise</vt:lpstr>
      <vt:lpstr>Método de visualização</vt:lpstr>
      <vt:lpstr>Módulo de visualização</vt:lpstr>
      <vt:lpstr>Módulo de visualização</vt:lpstr>
      <vt:lpstr>Módulo de visualização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FINAL  SIMULAÇÃO PLANETÁRIA</dc:title>
  <dc:creator>Filipe Brito</dc:creator>
  <cp:lastModifiedBy>Filipe Brito</cp:lastModifiedBy>
  <cp:revision>8</cp:revision>
  <dcterms:created xsi:type="dcterms:W3CDTF">2019-05-17T04:40:50Z</dcterms:created>
  <dcterms:modified xsi:type="dcterms:W3CDTF">2019-05-17T16:10:19Z</dcterms:modified>
</cp:coreProperties>
</file>